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62" r:id="rId3"/>
    <p:sldId id="264" r:id="rId4"/>
    <p:sldId id="290" r:id="rId5"/>
    <p:sldId id="291" r:id="rId6"/>
    <p:sldId id="288" r:id="rId7"/>
    <p:sldId id="287" r:id="rId8"/>
    <p:sldId id="267" r:id="rId9"/>
    <p:sldId id="292" r:id="rId10"/>
    <p:sldId id="293" r:id="rId11"/>
    <p:sldId id="29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3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7FFDFB-BDCE-48A0-9BB9-DEBBB41DA44D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4D253-2E5C-4C73-B2A1-F731EB1C98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4804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47F3259-8A63-4145-9435-D608F4609BA4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11CB427-42DC-4158-BFC6-B24369AE55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chemeClr val="bg2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1625" t="12154" r="901" b="10459"/>
          <a:stretch>
            <a:fillRect/>
          </a:stretch>
        </p:blipFill>
        <p:spPr bwMode="auto">
          <a:xfrm>
            <a:off x="251520" y="44624"/>
            <a:ext cx="864096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о результатах деятельности управы района Москворечье – Сабурово города Москвы в 2015 году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08104" y="116632"/>
            <a:ext cx="3384376" cy="1656184"/>
          </a:xfrm>
          <a:prstGeom prst="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Отчёт                                              главы управы района                    Москворечье – Сабурово                      Р.В. </a:t>
            </a:r>
            <a:r>
              <a:rPr lang="ru-RU" sz="2200" b="1" dirty="0" err="1" smtClean="0">
                <a:solidFill>
                  <a:schemeClr val="tx1"/>
                </a:solidFill>
              </a:rPr>
              <a:t>Заковыркина</a:t>
            </a:r>
            <a:r>
              <a:rPr lang="ru-RU" sz="2200" b="1" dirty="0" smtClean="0">
                <a:solidFill>
                  <a:schemeClr val="tx1"/>
                </a:solidFill>
              </a:rPr>
              <a:t> часть </a:t>
            </a:r>
            <a:r>
              <a:rPr lang="en-US" sz="2200" b="1" dirty="0" smtClean="0">
                <a:solidFill>
                  <a:schemeClr val="tx1"/>
                </a:solidFill>
              </a:rPr>
              <a:t>III</a:t>
            </a: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ctr"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2529" r="5475" b="7450"/>
          <a:stretch>
            <a:fillRect/>
          </a:stretch>
        </p:blipFill>
        <p:spPr bwMode="auto">
          <a:xfrm>
            <a:off x="5508104" y="4005064"/>
            <a:ext cx="3528392" cy="272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472" b="1732"/>
          <a:stretch>
            <a:fillRect/>
          </a:stretch>
        </p:blipFill>
        <p:spPr bwMode="auto">
          <a:xfrm>
            <a:off x="5508104" y="1628800"/>
            <a:ext cx="352839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l="17041" r="28195"/>
          <a:stretch>
            <a:fillRect/>
          </a:stretch>
        </p:blipFill>
        <p:spPr bwMode="auto">
          <a:xfrm>
            <a:off x="2915816" y="1628800"/>
            <a:ext cx="259228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 l="5543" r="29456" b="7597"/>
          <a:stretch>
            <a:fillRect/>
          </a:stretch>
        </p:blipFill>
        <p:spPr bwMode="auto">
          <a:xfrm>
            <a:off x="2915816" y="4293096"/>
            <a:ext cx="2592288" cy="2448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23528" y="1628800"/>
            <a:ext cx="2448272" cy="5112568"/>
          </a:xfrm>
        </p:spPr>
        <p:txBody>
          <a:bodyPr anchor="ctr">
            <a:normAutofit/>
          </a:bodyPr>
          <a:lstStyle/>
          <a:p>
            <a:r>
              <a:rPr lang="ru-RU" dirty="0" smtClean="0"/>
              <a:t>Потребительский рынок и сфера услуг района Москворечье-Сабурово   составляют 543</a:t>
            </a:r>
            <a:r>
              <a:rPr lang="ru-RU" b="1" dirty="0" smtClean="0"/>
              <a:t> </a:t>
            </a:r>
            <a:r>
              <a:rPr lang="ru-RU" dirty="0" smtClean="0"/>
              <a:t>предприятия   торговли и бытового обслуживания населения:                       - розничная торговля </a:t>
            </a:r>
            <a:r>
              <a:rPr lang="ru-RU" i="1" dirty="0" smtClean="0"/>
              <a:t>– 416  единиц                                         </a:t>
            </a:r>
            <a:r>
              <a:rPr lang="ru-RU" dirty="0" smtClean="0"/>
              <a:t>- общественное питание                                  </a:t>
            </a:r>
            <a:r>
              <a:rPr lang="ru-RU" i="1" dirty="0" smtClean="0"/>
              <a:t>– 56 единиц                     - </a:t>
            </a:r>
            <a:r>
              <a:rPr lang="ru-RU" dirty="0" smtClean="0"/>
              <a:t>бытовое обслуживание                      </a:t>
            </a:r>
            <a:r>
              <a:rPr lang="ru-RU" i="1" dirty="0" smtClean="0"/>
              <a:t>– 71 единица</a:t>
            </a:r>
            <a:endParaRPr lang="ru-RU" i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88640"/>
            <a:ext cx="8077200" cy="86995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Потребительский рынок и услуги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0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10000"/>
          </a:blip>
          <a:srcRect t="23125" r="6934" b="17313"/>
          <a:stretch>
            <a:fillRect/>
          </a:stretch>
        </p:blipFill>
        <p:spPr bwMode="auto">
          <a:xfrm>
            <a:off x="2915817" y="3803441"/>
            <a:ext cx="6120680" cy="2937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4" y="1556791"/>
            <a:ext cx="3168353" cy="2323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 l="2128" t="8170" r="10638"/>
          <a:stretch>
            <a:fillRect/>
          </a:stretch>
        </p:blipFill>
        <p:spPr bwMode="auto">
          <a:xfrm>
            <a:off x="6084168" y="1556792"/>
            <a:ext cx="2952328" cy="2330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95536" y="1700808"/>
            <a:ext cx="2376264" cy="4968552"/>
          </a:xfrm>
        </p:spPr>
        <p:txBody>
          <a:bodyPr anchor="ctr">
            <a:normAutofit/>
          </a:bodyPr>
          <a:lstStyle/>
          <a:p>
            <a:r>
              <a:rPr lang="ru-RU" dirty="0" smtClean="0"/>
              <a:t>Предприятия (организации) торговли и услуг района размещены в 76 объектах. Утвержденный период ежегодного проведения «Ярмарок выходного дня» с 1 апреля по 31 декабря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88640"/>
            <a:ext cx="8077200" cy="86995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Продмаги                                                       и ярмарки выходного дня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20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0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10000"/>
          </a:blip>
          <a:srcRect r="14620" b="1346"/>
          <a:stretch>
            <a:fillRect/>
          </a:stretch>
        </p:blipFill>
        <p:spPr bwMode="auto">
          <a:xfrm>
            <a:off x="2564212" y="1700808"/>
            <a:ext cx="647228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23528" y="1700808"/>
            <a:ext cx="2088232" cy="4968552"/>
          </a:xfrm>
        </p:spPr>
        <p:txBody>
          <a:bodyPr anchor="ctr"/>
          <a:lstStyle/>
          <a:p>
            <a:r>
              <a:rPr lang="ru-RU" dirty="0" smtClean="0"/>
              <a:t>Традиция – убирать за собой, актуальна всегда, во все времена и для людей любых возрастов и профессий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Субботники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2126" t="12776" r="12687" b="5638"/>
          <a:stretch>
            <a:fillRect/>
          </a:stretch>
        </p:blipFill>
        <p:spPr bwMode="auto">
          <a:xfrm>
            <a:off x="2267744" y="1772816"/>
            <a:ext cx="676875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79512" y="1752600"/>
            <a:ext cx="1944216" cy="4916760"/>
          </a:xfrm>
        </p:spPr>
        <p:txBody>
          <a:bodyPr anchor="ctr">
            <a:normAutofit/>
          </a:bodyPr>
          <a:lstStyle/>
          <a:p>
            <a:r>
              <a:rPr lang="ru-RU" dirty="0" smtClean="0"/>
              <a:t>В ежегодных  субботниках на территории района Москворечье- Сабурово участвуют Депутаты СД МО, МГД и представители органов исполнительной власти на местах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Субботники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40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bright="10000"/>
          </a:blip>
          <a:srcRect t="582" r="3955"/>
          <a:stretch>
            <a:fillRect/>
          </a:stretch>
        </p:blipFill>
        <p:spPr bwMode="auto">
          <a:xfrm>
            <a:off x="2226390" y="1844824"/>
            <a:ext cx="681010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51520" y="1700808"/>
            <a:ext cx="1872208" cy="4916760"/>
          </a:xfrm>
        </p:spPr>
        <p:txBody>
          <a:bodyPr anchor="ctr">
            <a:normAutofit fontScale="92500" lnSpcReduction="10000"/>
          </a:bodyPr>
          <a:lstStyle/>
          <a:p>
            <a:r>
              <a:rPr lang="ru-RU" dirty="0" smtClean="0"/>
              <a:t>За чистоту и комфортное проживание в районе, в 2015 году «боролись» Общественные советники, представители Молодёжной палаты, Единой России, Молодой гвардии, Старшие по домам и подъездам и просто, активные жители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Субботники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lum contrast="30000"/>
          </a:blip>
          <a:srcRect l="9774" r="20477"/>
          <a:stretch>
            <a:fillRect/>
          </a:stretch>
        </p:blipFill>
        <p:spPr bwMode="auto">
          <a:xfrm>
            <a:off x="2952328" y="1700808"/>
            <a:ext cx="6012160" cy="483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9552" y="1700808"/>
            <a:ext cx="2232248" cy="4916760"/>
          </a:xfrm>
        </p:spPr>
        <p:txBody>
          <a:bodyPr anchor="ctr"/>
          <a:lstStyle/>
          <a:p>
            <a:r>
              <a:rPr lang="ru-RU" dirty="0" smtClean="0"/>
              <a:t>В акции «Миллион деревьев», прошедшей на территории района в 2015 году, наиболее активно  себя проявили Общественные советники, старшие по домам и подъездам, члены Молодёжной палаты района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«Миллион деревьев»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4608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6926" t="4772" r="23810"/>
          <a:stretch>
            <a:fillRect/>
          </a:stretch>
        </p:blipFill>
        <p:spPr bwMode="auto">
          <a:xfrm>
            <a:off x="3625022" y="1772816"/>
            <a:ext cx="4691394" cy="4837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11560" y="1700808"/>
            <a:ext cx="2304256" cy="4896544"/>
          </a:xfrm>
        </p:spPr>
        <p:txBody>
          <a:bodyPr anchor="ctr"/>
          <a:lstStyle/>
          <a:p>
            <a:r>
              <a:rPr lang="ru-RU" dirty="0" smtClean="0"/>
              <a:t>На платформе «Активный гражданин» жители  голосовали - ЗА - посадку деревьев и кустарников, а по итогам голосования, приняли личное участие в озеленении территории района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«Миллион деревьев»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7764" y="1988840"/>
            <a:ext cx="658873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51520" y="1700808"/>
            <a:ext cx="2088232" cy="4916760"/>
          </a:xfrm>
        </p:spPr>
        <p:txBody>
          <a:bodyPr anchor="ctr"/>
          <a:lstStyle/>
          <a:p>
            <a:r>
              <a:rPr lang="ru-RU" dirty="0" smtClean="0"/>
              <a:t>В 2015 году под контролем депутатов  Совета Депутатов МО и МГД был реализован ещё один проект по благоустройству и озеленению района Москворечье-Сабурово – «Народный парк»</a:t>
            </a:r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«Народный парк»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33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r="7293" b="6349"/>
          <a:stretch>
            <a:fillRect/>
          </a:stretch>
        </p:blipFill>
        <p:spPr bwMode="auto">
          <a:xfrm>
            <a:off x="2368306" y="1916832"/>
            <a:ext cx="6633211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79512" y="1700808"/>
            <a:ext cx="2088232" cy="4968552"/>
          </a:xfrm>
        </p:spPr>
        <p:txBody>
          <a:bodyPr anchor="ctr">
            <a:normAutofit/>
          </a:bodyPr>
          <a:lstStyle/>
          <a:p>
            <a:r>
              <a:rPr lang="ru-RU" dirty="0" smtClean="0"/>
              <a:t>В рамках реализации проекта «Народный парк», в озеленении улиц и дворов района приняли участие глава управы и Депутаты Совета депутатов муниципального округа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Озеленение района – дело общее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6240" y="1628800"/>
            <a:ext cx="384792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 l="16462" r="27442"/>
          <a:stretch>
            <a:fillRect/>
          </a:stretch>
        </p:blipFill>
        <p:spPr bwMode="auto">
          <a:xfrm>
            <a:off x="6084168" y="1628800"/>
            <a:ext cx="2880320" cy="2882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 l="5493" r="12373" b="6273"/>
          <a:stretch>
            <a:fillRect/>
          </a:stretch>
        </p:blipFill>
        <p:spPr bwMode="auto">
          <a:xfrm>
            <a:off x="5480158" y="4509120"/>
            <a:ext cx="348433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 l="18051" r="18960"/>
          <a:stretch>
            <a:fillRect/>
          </a:stretch>
        </p:blipFill>
        <p:spPr bwMode="auto">
          <a:xfrm>
            <a:off x="2267744" y="3789040"/>
            <a:ext cx="331236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79512" y="1752600"/>
            <a:ext cx="1944216" cy="4916760"/>
          </a:xfrm>
        </p:spPr>
        <p:txBody>
          <a:bodyPr anchor="ctr">
            <a:normAutofit/>
          </a:bodyPr>
          <a:lstStyle/>
          <a:p>
            <a:r>
              <a:rPr lang="ru-RU" dirty="0" smtClean="0"/>
              <a:t>В 2015 году для жителей района Москворечье- Сабурово настоящим праздником  стало открытие зоны отдыха «Народный парк»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Открытие «Народного парка»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81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81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81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81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1895</TotalTime>
  <Words>326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Обычная</vt:lpstr>
      <vt:lpstr>    </vt:lpstr>
      <vt:lpstr>Потребительский рынок и услуги</vt:lpstr>
      <vt:lpstr>Продмаги                                                       и ярмарки выходного дня</vt:lpstr>
      <vt:lpstr>Субботники</vt:lpstr>
      <vt:lpstr>Субботники</vt:lpstr>
      <vt:lpstr>Субботники</vt:lpstr>
      <vt:lpstr>«Миллион деревьев»</vt:lpstr>
      <vt:lpstr>«Миллион деревьев»</vt:lpstr>
      <vt:lpstr>«Народный парк»</vt:lpstr>
      <vt:lpstr>Озеленение района – дело общее</vt:lpstr>
      <vt:lpstr>Открытие «Народного парка»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главы управы района                    Москворечье – Сабурово Р.В. ЗАКОВЫРКИНА    </dc:title>
  <dc:creator>Манцветова Марина Анатольевна</dc:creator>
  <cp:lastModifiedBy>Манцветова Марина Анатольевна</cp:lastModifiedBy>
  <cp:revision>384</cp:revision>
  <dcterms:created xsi:type="dcterms:W3CDTF">2016-02-29T06:41:56Z</dcterms:created>
  <dcterms:modified xsi:type="dcterms:W3CDTF">2016-03-18T07:14:49Z</dcterms:modified>
</cp:coreProperties>
</file>